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</p:embeddedFont>
    <p:embeddedFont>
      <p:font typeface="Public Sans" panose="020B0604020202020204" charset="0"/>
      <p:regular r:id="rId28"/>
    </p:embeddedFont>
    <p:embeddedFont>
      <p:font typeface="Public Sans Bold" panose="020B0604020202020204" charset="0"/>
      <p:regular r:id="rId29"/>
    </p:embeddedFont>
    <p:embeddedFont>
      <p:font typeface="Public Sans Bold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1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  <a:ln w="9525">
              <a:solidFill>
                <a:srgbClr val="DD4F41">
                  <a:alpha val="80784"/>
                </a:srgbClr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738359" y="3209405"/>
            <a:ext cx="2811283" cy="1934095"/>
          </a:xfrm>
          <a:custGeom>
            <a:avLst/>
            <a:gdLst/>
            <a:ahLst/>
            <a:cxnLst/>
            <a:rect l="l" t="t" r="r" b="b"/>
            <a:pathLst>
              <a:path w="2811283" h="1934095">
                <a:moveTo>
                  <a:pt x="0" y="0"/>
                </a:moveTo>
                <a:lnTo>
                  <a:pt x="2811282" y="0"/>
                </a:lnTo>
                <a:lnTo>
                  <a:pt x="2811282" y="1934095"/>
                </a:lnTo>
                <a:lnTo>
                  <a:pt x="0" y="1934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95270" r="-95270" b="-7473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16648" y="5311006"/>
            <a:ext cx="14236878" cy="10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0"/>
              </a:lnSpc>
            </a:pPr>
            <a:r>
              <a:rPr lang="en-US" sz="6659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473951" y="3326091"/>
            <a:ext cx="334009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3"/>
              </a:lnSpc>
            </a:pPr>
            <a:r>
              <a:rPr lang="en-US" sz="4244">
                <a:solidFill>
                  <a:srgbClr val="9A664D"/>
                </a:solidFill>
                <a:latin typeface="Public Sans Bold Bold"/>
              </a:rPr>
              <a:t>ZORGZAAM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56369" y="4280105"/>
            <a:ext cx="12704130" cy="171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803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4563"/>
              </a:lnSpc>
            </a:pPr>
            <a:endParaRPr lang="en-US" sz="3803">
              <a:solidFill>
                <a:srgbClr val="9A664D"/>
              </a:solidFill>
              <a:latin typeface="Public San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36760" y="2661220"/>
            <a:ext cx="1267036" cy="30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82862" y="4282343"/>
            <a:ext cx="15122276" cy="1712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</a:pPr>
            <a:r>
              <a:rPr lang="en-US" sz="3793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4551"/>
              </a:lnSpc>
            </a:pPr>
            <a:endParaRPr lang="en-US" sz="3793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96200" y="3229552"/>
            <a:ext cx="2577907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3"/>
              </a:lnSpc>
            </a:pPr>
            <a:r>
              <a:rPr lang="en-US" sz="4244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36760" y="2661220"/>
            <a:ext cx="1267036" cy="30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852389" y="4281839"/>
            <a:ext cx="12583221" cy="171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en-US" sz="3795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4554"/>
              </a:lnSpc>
            </a:pPr>
            <a:endParaRPr lang="en-US" sz="3795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328116" y="3175239"/>
            <a:ext cx="3631768" cy="73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4833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36760" y="2661220"/>
            <a:ext cx="1267036" cy="30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97788" y="4565258"/>
            <a:ext cx="15892425" cy="114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4559"/>
              </a:lnSpc>
            </a:pPr>
            <a:endParaRPr lang="en-US" sz="3799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35339" y="3305009"/>
            <a:ext cx="381732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3"/>
              </a:lnSpc>
            </a:pPr>
            <a:r>
              <a:rPr lang="en-US" sz="4835">
                <a:solidFill>
                  <a:srgbClr val="86BA44"/>
                </a:solidFill>
                <a:latin typeface="Public Sans Bold Bold"/>
              </a:rPr>
              <a:t>OPEN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64952" y="2661220"/>
            <a:ext cx="1238844" cy="30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570534" y="4275932"/>
            <a:ext cx="11329106" cy="171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779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4535"/>
              </a:lnSpc>
            </a:pPr>
            <a:endParaRPr lang="en-US" sz="3779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49744" y="3275322"/>
            <a:ext cx="3788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FF9800"/>
                </a:solidFill>
                <a:latin typeface="Public Sans Bold Bold"/>
              </a:rPr>
              <a:t>MONDIAAL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64952" y="2661220"/>
            <a:ext cx="1238844" cy="30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4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4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14936" y="4253760"/>
            <a:ext cx="13040301" cy="23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en-US" sz="3830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4596"/>
              </a:lnSpc>
            </a:pPr>
            <a:endParaRPr lang="en-US" sz="3830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727854" y="3134453"/>
            <a:ext cx="483229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1"/>
              </a:lnSpc>
            </a:pPr>
            <a:r>
              <a:rPr lang="en-US" sz="4817">
                <a:solidFill>
                  <a:srgbClr val="38B6FF"/>
                </a:solidFill>
                <a:latin typeface="Public Sans Bold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355860" y="2661220"/>
            <a:ext cx="1047935" cy="30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47518" y="2464930"/>
            <a:ext cx="10175486" cy="5858575"/>
            <a:chOff x="0" y="0"/>
            <a:chExt cx="2679963" cy="154299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79963" cy="1542999"/>
            </a:xfrm>
            <a:custGeom>
              <a:avLst/>
              <a:gdLst/>
              <a:ahLst/>
              <a:cxnLst/>
              <a:rect l="l" t="t" r="r" b="b"/>
              <a:pathLst>
                <a:path w="2679963" h="1542999">
                  <a:moveTo>
                    <a:pt x="0" y="0"/>
                  </a:moveTo>
                  <a:lnTo>
                    <a:pt x="2679963" y="0"/>
                  </a:lnTo>
                  <a:lnTo>
                    <a:pt x="2679963" y="1542999"/>
                  </a:lnTo>
                  <a:lnTo>
                    <a:pt x="0" y="1542999"/>
                  </a:ln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  <a:ln w="9525">
              <a:solidFill>
                <a:srgbClr val="DD4F41">
                  <a:alpha val="80784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97198" y="2455405"/>
            <a:ext cx="9433362" cy="545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3"/>
              </a:lnSpc>
            </a:pPr>
            <a:endParaRPr/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Onderwijs heeft een belangrijke plek in onze huidige, snel veranderende maatschappij. Scholen hebben de opdracht om kinderen in een rijke leef- en leeromgeving voor te bereiden op de toekomst.</a:t>
            </a: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Ze doen een kwaliteitsvol aanbod van kennis en streven de ontwikkeling van vaardigheden en attitudes na.</a:t>
            </a:r>
          </a:p>
          <a:p>
            <a:pPr algn="just">
              <a:lnSpc>
                <a:spcPts val="3373"/>
              </a:lnSpc>
            </a:pPr>
            <a:endParaRPr lang="en-US" sz="2811">
              <a:solidFill>
                <a:srgbClr val="848383"/>
              </a:solidFill>
              <a:latin typeface="Public Sans Bold"/>
            </a:endParaRP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De 21ste-eeuwse vaardigheden vatten een aantal competenties samen die kinderen een stevige basis voor het leven geven. Deze vaardigheden worden concreet vertaald in onderwijsarrangementen met als doel het bereiken van minimumdoelen.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523005" y="694483"/>
            <a:ext cx="8019817" cy="7277833"/>
          </a:xfrm>
          <a:custGeom>
            <a:avLst/>
            <a:gdLst/>
            <a:ahLst/>
            <a:cxnLst/>
            <a:rect l="l" t="t" r="r" b="b"/>
            <a:pathLst>
              <a:path w="8019817" h="7277833">
                <a:moveTo>
                  <a:pt x="0" y="0"/>
                </a:moveTo>
                <a:lnTo>
                  <a:pt x="8019817" y="0"/>
                </a:lnTo>
                <a:lnTo>
                  <a:pt x="8019817" y="7277832"/>
                </a:lnTo>
                <a:lnTo>
                  <a:pt x="0" y="72778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1923" r="-28928" b="-10781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058152" y="7934215"/>
            <a:ext cx="94952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bron: slo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47518" y="2464930"/>
            <a:ext cx="17504226" cy="5858575"/>
            <a:chOff x="0" y="0"/>
            <a:chExt cx="4610166" cy="154299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10166" cy="1542999"/>
            </a:xfrm>
            <a:custGeom>
              <a:avLst/>
              <a:gdLst/>
              <a:ahLst/>
              <a:cxnLst/>
              <a:rect l="l" t="t" r="r" b="b"/>
              <a:pathLst>
                <a:path w="4610166" h="1542999">
                  <a:moveTo>
                    <a:pt x="0" y="0"/>
                  </a:moveTo>
                  <a:lnTo>
                    <a:pt x="4610166" y="0"/>
                  </a:lnTo>
                  <a:lnTo>
                    <a:pt x="4610166" y="1542999"/>
                  </a:lnTo>
                  <a:lnTo>
                    <a:pt x="0" y="1542999"/>
                  </a:ln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  <a:ln w="9525">
              <a:solidFill>
                <a:srgbClr val="DD4F41">
                  <a:alpha val="80784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97198" y="2779635"/>
            <a:ext cx="16990314" cy="545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3"/>
              </a:lnSpc>
            </a:pPr>
            <a:r>
              <a:rPr lang="en-US" sz="2811">
                <a:solidFill>
                  <a:srgbClr val="DD4F41"/>
                </a:solidFill>
                <a:latin typeface="Public Sans Bold Bold"/>
              </a:rPr>
              <a:t>ONZE MISSIE</a:t>
            </a:r>
          </a:p>
          <a:p>
            <a:pPr>
              <a:lnSpc>
                <a:spcPts val="3373"/>
              </a:lnSpc>
            </a:pPr>
            <a:endParaRPr lang="en-US" sz="2811">
              <a:solidFill>
                <a:srgbClr val="DD4F41"/>
              </a:solidFill>
              <a:latin typeface="Public Sans Bold Bold"/>
            </a:endParaRP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Als partner in de opvoeding van kinderen trachten we een waardevolle onderwijsplek in de samenleving te zijn.</a:t>
            </a:r>
          </a:p>
          <a:p>
            <a:pPr algn="just">
              <a:lnSpc>
                <a:spcPts val="3373"/>
              </a:lnSpc>
            </a:pPr>
            <a:endParaRPr lang="en-US" sz="2811">
              <a:solidFill>
                <a:srgbClr val="848383"/>
              </a:solidFill>
              <a:latin typeface="Public Sans Bold"/>
            </a:endParaRP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Wij willen stevige sporen leggen waar kinderen vertrouwen ervaren en veerkracht ontwikkelen.</a:t>
            </a:r>
          </a:p>
          <a:p>
            <a:pPr algn="just">
              <a:lnSpc>
                <a:spcPts val="3373"/>
              </a:lnSpc>
            </a:pPr>
            <a:endParaRPr lang="en-US" sz="2811">
              <a:solidFill>
                <a:srgbClr val="848383"/>
              </a:solidFill>
              <a:latin typeface="Public Sans Bold"/>
            </a:endParaRP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Wij willen samen wegen ontdekken en even stilstaan als dat nodig is.</a:t>
            </a:r>
          </a:p>
          <a:p>
            <a:pPr algn="just">
              <a:lnSpc>
                <a:spcPts val="3373"/>
              </a:lnSpc>
            </a:pPr>
            <a:endParaRPr lang="en-US" sz="2811">
              <a:solidFill>
                <a:srgbClr val="848383"/>
              </a:solidFill>
              <a:latin typeface="Public Sans Bold"/>
            </a:endParaRP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Wij willen op kruispunten mogelijke richtingen kritisch onderzoeken en doordachte keuzes maken.</a:t>
            </a: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`</a:t>
            </a:r>
          </a:p>
          <a:p>
            <a:pPr algn="just"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Wij willen het landschap bewonderen en oog hebben voor het leven rondom.</a:t>
            </a:r>
          </a:p>
          <a:p>
            <a:pPr algn="just">
              <a:lnSpc>
                <a:spcPts val="3373"/>
              </a:lnSpc>
            </a:pPr>
            <a:endParaRPr lang="en-US" sz="2811">
              <a:solidFill>
                <a:srgbClr val="848383"/>
              </a:solidFill>
              <a:latin typeface="Public Sans Bold"/>
            </a:endParaRPr>
          </a:p>
        </p:txBody>
      </p:sp>
      <p:sp>
        <p:nvSpPr>
          <p:cNvPr id="21" name="Freeform 21"/>
          <p:cNvSpPr/>
          <p:nvPr/>
        </p:nvSpPr>
        <p:spPr>
          <a:xfrm rot="-3771997" flipH="1">
            <a:off x="6507659" y="2497260"/>
            <a:ext cx="1696402" cy="479234"/>
          </a:xfrm>
          <a:custGeom>
            <a:avLst/>
            <a:gdLst/>
            <a:ahLst/>
            <a:cxnLst/>
            <a:rect l="l" t="t" r="r" b="b"/>
            <a:pathLst>
              <a:path w="1696402" h="479234">
                <a:moveTo>
                  <a:pt x="1696402" y="0"/>
                </a:moveTo>
                <a:lnTo>
                  <a:pt x="0" y="0"/>
                </a:lnTo>
                <a:lnTo>
                  <a:pt x="0" y="479234"/>
                </a:lnTo>
                <a:lnTo>
                  <a:pt x="1696402" y="479234"/>
                </a:lnTo>
                <a:lnTo>
                  <a:pt x="169640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1887" y="2833708"/>
            <a:ext cx="17504226" cy="5672102"/>
            <a:chOff x="0" y="0"/>
            <a:chExt cx="4610166" cy="14938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10166" cy="1493887"/>
            </a:xfrm>
            <a:custGeom>
              <a:avLst/>
              <a:gdLst/>
              <a:ahLst/>
              <a:cxnLst/>
              <a:rect l="l" t="t" r="r" b="b"/>
              <a:pathLst>
                <a:path w="4610166" h="1493887">
                  <a:moveTo>
                    <a:pt x="0" y="0"/>
                  </a:moveTo>
                  <a:lnTo>
                    <a:pt x="4610166" y="0"/>
                  </a:lnTo>
                  <a:lnTo>
                    <a:pt x="4610166" y="1493887"/>
                  </a:lnTo>
                  <a:lnTo>
                    <a:pt x="0" y="1493887"/>
                  </a:ln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  <a:ln w="9525">
              <a:solidFill>
                <a:srgbClr val="DD4F41">
                  <a:alpha val="80784"/>
                </a:srgbClr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2700000" flipH="1" flipV="1">
            <a:off x="15434780" y="7661958"/>
            <a:ext cx="2339736" cy="660975"/>
          </a:xfrm>
          <a:custGeom>
            <a:avLst/>
            <a:gdLst/>
            <a:ahLst/>
            <a:cxnLst/>
            <a:rect l="l" t="t" r="r" b="b"/>
            <a:pathLst>
              <a:path w="2339736" h="660975">
                <a:moveTo>
                  <a:pt x="2339736" y="660975"/>
                </a:moveTo>
                <a:lnTo>
                  <a:pt x="0" y="660975"/>
                </a:lnTo>
                <a:lnTo>
                  <a:pt x="0" y="0"/>
                </a:lnTo>
                <a:lnTo>
                  <a:pt x="2339736" y="0"/>
                </a:lnTo>
                <a:lnTo>
                  <a:pt x="2339736" y="660975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8843" y="3047985"/>
            <a:ext cx="16990314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3"/>
              </a:lnSpc>
            </a:pPr>
            <a:r>
              <a:rPr lang="en-US" sz="2811">
                <a:solidFill>
                  <a:srgbClr val="DD4F41"/>
                </a:solidFill>
                <a:latin typeface="Public Sans Bold Bold"/>
              </a:rPr>
              <a:t>ONZE VISIE</a:t>
            </a:r>
          </a:p>
          <a:p>
            <a:pPr>
              <a:lnSpc>
                <a:spcPts val="3373"/>
              </a:lnSpc>
            </a:pPr>
            <a:endParaRPr lang="en-US" sz="2811">
              <a:solidFill>
                <a:srgbClr val="DD4F41"/>
              </a:solidFill>
              <a:latin typeface="Public Sans Bold Bold"/>
            </a:endParaRPr>
          </a:p>
          <a:p>
            <a:pPr>
              <a:lnSpc>
                <a:spcPts val="3373"/>
              </a:lnSpc>
            </a:pPr>
            <a:endParaRPr lang="en-US" sz="2811">
              <a:solidFill>
                <a:srgbClr val="DD4F41"/>
              </a:solidFill>
              <a:latin typeface="Public Sans Bold Bold"/>
            </a:endParaRPr>
          </a:p>
          <a:p>
            <a:pPr>
              <a:lnSpc>
                <a:spcPts val="3373"/>
              </a:lnSpc>
            </a:pPr>
            <a:r>
              <a:rPr lang="en-US" sz="2811">
                <a:solidFill>
                  <a:srgbClr val="848383"/>
                </a:solidFill>
                <a:latin typeface="Public Sans Bold"/>
              </a:rPr>
              <a:t>Onze ambitie om samen school te maken met deze bouwstenen.</a:t>
            </a:r>
          </a:p>
          <a:p>
            <a:pPr>
              <a:lnSpc>
                <a:spcPts val="3373"/>
              </a:lnSpc>
            </a:pPr>
            <a:endParaRPr lang="en-US" sz="2811">
              <a:solidFill>
                <a:srgbClr val="848383"/>
              </a:solidFill>
              <a:latin typeface="Public Sans Bol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-1570122" y="2740662"/>
            <a:ext cx="21610417" cy="3945888"/>
            <a:chOff x="0" y="0"/>
            <a:chExt cx="5691633" cy="10392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91632" cy="1039246"/>
            </a:xfrm>
            <a:custGeom>
              <a:avLst/>
              <a:gdLst/>
              <a:ahLst/>
              <a:cxnLst/>
              <a:rect l="l" t="t" r="r" b="b"/>
              <a:pathLst>
                <a:path w="5691632" h="1039246">
                  <a:moveTo>
                    <a:pt x="0" y="0"/>
                  </a:moveTo>
                  <a:lnTo>
                    <a:pt x="5691632" y="0"/>
                  </a:lnTo>
                  <a:lnTo>
                    <a:pt x="5691632" y="1039246"/>
                  </a:lnTo>
                  <a:lnTo>
                    <a:pt x="0" y="1039246"/>
                  </a:ln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  <a:ln w="9525">
              <a:solidFill>
                <a:srgbClr val="DD4F41">
                  <a:alpha val="80784"/>
                </a:srgbClr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738359" y="3209405"/>
            <a:ext cx="2811283" cy="1934095"/>
          </a:xfrm>
          <a:custGeom>
            <a:avLst/>
            <a:gdLst/>
            <a:ahLst/>
            <a:cxnLst/>
            <a:rect l="l" t="t" r="r" b="b"/>
            <a:pathLst>
              <a:path w="2811283" h="1934095">
                <a:moveTo>
                  <a:pt x="0" y="0"/>
                </a:moveTo>
                <a:lnTo>
                  <a:pt x="2811282" y="0"/>
                </a:lnTo>
                <a:lnTo>
                  <a:pt x="2811282" y="1934095"/>
                </a:lnTo>
                <a:lnTo>
                  <a:pt x="0" y="1934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95270" r="-95270" b="-7473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16648" y="5311006"/>
            <a:ext cx="14236878" cy="10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0"/>
              </a:lnSpc>
            </a:pPr>
            <a:r>
              <a:rPr lang="en-US" sz="6659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76347" y="8748033"/>
            <a:ext cx="7535306" cy="10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0"/>
              </a:lnSpc>
            </a:pPr>
            <a:r>
              <a:rPr lang="en-US" sz="6659">
                <a:solidFill>
                  <a:srgbClr val="DD4F41"/>
                </a:solidFill>
                <a:latin typeface="Public Sans Bold"/>
              </a:rPr>
              <a:t>Onze bouwstenen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398891" y="2661221"/>
            <a:ext cx="100495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alphaModFix amt="32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2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alphaModFix amt="32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alphaModFix amt="32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alphaModFix amt="32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2999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2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-1966203" y="2903833"/>
            <a:ext cx="24242095" cy="3678920"/>
            <a:chOff x="0" y="0"/>
            <a:chExt cx="6384749" cy="9689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84749" cy="968934"/>
            </a:xfrm>
            <a:custGeom>
              <a:avLst/>
              <a:gdLst/>
              <a:ahLst/>
              <a:cxnLst/>
              <a:rect l="l" t="t" r="r" b="b"/>
              <a:pathLst>
                <a:path w="6384749" h="968934">
                  <a:moveTo>
                    <a:pt x="0" y="0"/>
                  </a:moveTo>
                  <a:lnTo>
                    <a:pt x="6384749" y="0"/>
                  </a:lnTo>
                  <a:lnTo>
                    <a:pt x="6384749" y="968934"/>
                  </a:lnTo>
                  <a:lnTo>
                    <a:pt x="0" y="968934"/>
                  </a:lnTo>
                  <a:close/>
                </a:path>
              </a:pathLst>
            </a:custGeom>
            <a:solidFill>
              <a:srgbClr val="FFFFFF">
                <a:alpha val="97647"/>
              </a:srgbClr>
            </a:solidFill>
            <a:ln w="9525">
              <a:solidFill>
                <a:srgbClr val="DD4F41">
                  <a:alpha val="97647"/>
                </a:srgbClr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88904" y="4436950"/>
            <a:ext cx="11910192" cy="214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1"/>
              </a:lnSpc>
            </a:pPr>
            <a:r>
              <a:rPr lang="en-US" sz="3568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4281"/>
              </a:lnSpc>
            </a:pPr>
            <a:endParaRPr lang="en-US" sz="3568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37362" y="3523971"/>
            <a:ext cx="4413277" cy="63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8"/>
              </a:lnSpc>
            </a:pPr>
            <a:r>
              <a:rPr lang="en-US" sz="4231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16" name="Freeform 16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>
                    <a:alpha val="46667"/>
                  </a:srgbClr>
                </a:solidFill>
                <a:latin typeface="Public Sans Bold"/>
              </a:rPr>
              <a:t>Met De Wissel op het juiste spoor!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9525">
              <a:solidFill>
                <a:srgbClr val="DD4F41">
                  <a:alpha val="63922"/>
                </a:srgbClr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>
                    <a:alpha val="63922"/>
                  </a:srgbClr>
                </a:solidFill>
                <a:latin typeface="Public Sans Bold"/>
              </a:rPr>
              <a:t>Een Wissel op de toekomst...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52407" y="-1531343"/>
            <a:ext cx="20695229" cy="13349686"/>
            <a:chOff x="0" y="0"/>
            <a:chExt cx="27593638" cy="17799581"/>
          </a:xfrm>
        </p:grpSpPr>
        <p:sp>
          <p:nvSpPr>
            <p:cNvPr id="3" name="Freeform 3"/>
            <p:cNvSpPr/>
            <p:nvPr/>
          </p:nvSpPr>
          <p:spPr>
            <a:xfrm rot="-9338042" flipH="1">
              <a:off x="11996711" y="6976214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5235486" y="0"/>
                  </a:moveTo>
                  <a:lnTo>
                    <a:pt x="0" y="0"/>
                  </a:lnTo>
                  <a:lnTo>
                    <a:pt x="0" y="5063151"/>
                  </a:lnTo>
                  <a:lnTo>
                    <a:pt x="5235486" y="5063151"/>
                  </a:lnTo>
                  <a:lnTo>
                    <a:pt x="523548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286668">
              <a:off x="7955147" y="6757228"/>
              <a:ext cx="5625724" cy="5063151"/>
            </a:xfrm>
            <a:custGeom>
              <a:avLst/>
              <a:gdLst/>
              <a:ahLst/>
              <a:cxnLst/>
              <a:rect l="l" t="t" r="r" b="b"/>
              <a:pathLst>
                <a:path w="5625724" h="5063151">
                  <a:moveTo>
                    <a:pt x="0" y="0"/>
                  </a:moveTo>
                  <a:lnTo>
                    <a:pt x="5625724" y="0"/>
                  </a:lnTo>
                  <a:lnTo>
                    <a:pt x="5625724" y="5063152"/>
                  </a:lnTo>
                  <a:lnTo>
                    <a:pt x="0" y="506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8564598" flipH="1" flipV="1">
              <a:off x="220225" y="11697081"/>
              <a:ext cx="9001158" cy="3761734"/>
            </a:xfrm>
            <a:custGeom>
              <a:avLst/>
              <a:gdLst/>
              <a:ahLst/>
              <a:cxnLst/>
              <a:rect l="l" t="t" r="r" b="b"/>
              <a:pathLst>
                <a:path w="9001158" h="3761734">
                  <a:moveTo>
                    <a:pt x="9001158" y="3761734"/>
                  </a:moveTo>
                  <a:lnTo>
                    <a:pt x="0" y="3761734"/>
                  </a:lnTo>
                  <a:lnTo>
                    <a:pt x="0" y="0"/>
                  </a:lnTo>
                  <a:lnTo>
                    <a:pt x="9001158" y="0"/>
                  </a:lnTo>
                  <a:lnTo>
                    <a:pt x="9001158" y="3761734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399884">
              <a:off x="16170444" y="10537462"/>
              <a:ext cx="5235486" cy="5063151"/>
            </a:xfrm>
            <a:custGeom>
              <a:avLst/>
              <a:gdLst/>
              <a:ahLst/>
              <a:cxnLst/>
              <a:rect l="l" t="t" r="r" b="b"/>
              <a:pathLst>
                <a:path w="5235486" h="5063151">
                  <a:moveTo>
                    <a:pt x="0" y="0"/>
                  </a:moveTo>
                  <a:lnTo>
                    <a:pt x="5235486" y="0"/>
                  </a:lnTo>
                  <a:lnTo>
                    <a:pt x="5235486" y="5063151"/>
                  </a:lnTo>
                  <a:lnTo>
                    <a:pt x="0" y="506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6328809" flipV="1">
              <a:off x="22071403" y="8191412"/>
              <a:ext cx="5022713" cy="4857382"/>
            </a:xfrm>
            <a:custGeom>
              <a:avLst/>
              <a:gdLst/>
              <a:ahLst/>
              <a:cxnLst/>
              <a:rect l="l" t="t" r="r" b="b"/>
              <a:pathLst>
                <a:path w="5022713" h="4857382">
                  <a:moveTo>
                    <a:pt x="0" y="4857382"/>
                  </a:moveTo>
                  <a:lnTo>
                    <a:pt x="5022714" y="4857382"/>
                  </a:lnTo>
                  <a:lnTo>
                    <a:pt x="5022714" y="0"/>
                  </a:lnTo>
                  <a:lnTo>
                    <a:pt x="0" y="0"/>
                  </a:lnTo>
                  <a:lnTo>
                    <a:pt x="0" y="485738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096660" flipH="1">
              <a:off x="19244490" y="4551658"/>
              <a:ext cx="7413964" cy="3098419"/>
            </a:xfrm>
            <a:custGeom>
              <a:avLst/>
              <a:gdLst/>
              <a:ahLst/>
              <a:cxnLst/>
              <a:rect l="l" t="t" r="r" b="b"/>
              <a:pathLst>
                <a:path w="7413964" h="3098419">
                  <a:moveTo>
                    <a:pt x="7413964" y="0"/>
                  </a:moveTo>
                  <a:lnTo>
                    <a:pt x="0" y="0"/>
                  </a:lnTo>
                  <a:lnTo>
                    <a:pt x="0" y="3098419"/>
                  </a:lnTo>
                  <a:lnTo>
                    <a:pt x="7413964" y="3098419"/>
                  </a:lnTo>
                  <a:lnTo>
                    <a:pt x="741396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4484433">
              <a:off x="14673267" y="2250910"/>
              <a:ext cx="6341211" cy="2193002"/>
            </a:xfrm>
            <a:custGeom>
              <a:avLst/>
              <a:gdLst/>
              <a:ahLst/>
              <a:cxnLst/>
              <a:rect l="l" t="t" r="r" b="b"/>
              <a:pathLst>
                <a:path w="6341211" h="2193002">
                  <a:moveTo>
                    <a:pt x="0" y="0"/>
                  </a:moveTo>
                  <a:lnTo>
                    <a:pt x="6341211" y="0"/>
                  </a:lnTo>
                  <a:lnTo>
                    <a:pt x="6341211" y="2193002"/>
                  </a:lnTo>
                  <a:lnTo>
                    <a:pt x="0" y="2193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6859073">
              <a:off x="21840704" y="13323089"/>
              <a:ext cx="2557596" cy="3098551"/>
            </a:xfrm>
            <a:custGeom>
              <a:avLst/>
              <a:gdLst/>
              <a:ahLst/>
              <a:cxnLst/>
              <a:rect l="l" t="t" r="r" b="b"/>
              <a:pathLst>
                <a:path w="2557596" h="3098551">
                  <a:moveTo>
                    <a:pt x="0" y="0"/>
                  </a:moveTo>
                  <a:lnTo>
                    <a:pt x="2557596" y="0"/>
                  </a:lnTo>
                  <a:lnTo>
                    <a:pt x="2557596" y="3098551"/>
                  </a:lnTo>
                  <a:lnTo>
                    <a:pt x="0" y="309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7518" y="328117"/>
            <a:ext cx="3579010" cy="1544626"/>
          </a:xfrm>
          <a:custGeom>
            <a:avLst/>
            <a:gdLst/>
            <a:ahLst/>
            <a:cxnLst/>
            <a:rect l="l" t="t" r="r" b="b"/>
            <a:pathLst>
              <a:path w="3579010" h="1544626">
                <a:moveTo>
                  <a:pt x="0" y="0"/>
                </a:moveTo>
                <a:lnTo>
                  <a:pt x="3579011" y="0"/>
                </a:lnTo>
                <a:lnTo>
                  <a:pt x="3579011" y="1544626"/>
                </a:lnTo>
                <a:lnTo>
                  <a:pt x="0" y="1544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22157" y="8947182"/>
            <a:ext cx="18661182" cy="1351496"/>
            <a:chOff x="0" y="0"/>
            <a:chExt cx="1122297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22975" cy="812800"/>
            </a:xfrm>
            <a:custGeom>
              <a:avLst/>
              <a:gdLst/>
              <a:ahLst/>
              <a:cxnLst/>
              <a:rect l="l" t="t" r="r" b="b"/>
              <a:pathLst>
                <a:path w="11222975" h="812800">
                  <a:moveTo>
                    <a:pt x="11222975" y="406400"/>
                  </a:moveTo>
                  <a:lnTo>
                    <a:pt x="10816575" y="0"/>
                  </a:lnTo>
                  <a:lnTo>
                    <a:pt x="1081657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0816575" y="609600"/>
                  </a:lnTo>
                  <a:lnTo>
                    <a:pt x="10816575" y="812800"/>
                  </a:lnTo>
                  <a:lnTo>
                    <a:pt x="11222975" y="406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D4F4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93675"/>
              <a:ext cx="7112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36760" y="2661221"/>
            <a:ext cx="1267036" cy="312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 dirty="0">
                <a:solidFill>
                  <a:srgbClr val="DD4F41"/>
                </a:solidFill>
                <a:latin typeface="Public Sans Bold Bold"/>
              </a:rPr>
              <a:t>SAMEN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198" y="1673490"/>
            <a:ext cx="6858662" cy="49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3208">
                <a:solidFill>
                  <a:srgbClr val="DD4F41"/>
                </a:solidFill>
                <a:latin typeface="Public Sans Bold"/>
              </a:rPr>
              <a:t>Met De Wissel op het juiste spoor!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26854" y="6519198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6BA44"/>
                </a:solidFill>
                <a:latin typeface="Public Sans Bold"/>
              </a:rPr>
              <a:t>OPEN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39753" y="6975441"/>
            <a:ext cx="1994546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86BA44"/>
                </a:solidFill>
                <a:latin typeface="Public Sans"/>
              </a:rPr>
              <a:t>We zetten onze deuren open. Kom binnen en ontdek ons verhaal.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86BA44"/>
              </a:solidFill>
              <a:latin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 rot="-1428361">
            <a:off x="3774498" y="6156850"/>
            <a:ext cx="1615161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9A664D"/>
                </a:solidFill>
                <a:latin typeface="Public Sans Bold"/>
              </a:rPr>
              <a:t>ZORGZAAM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9045" y="3770351"/>
            <a:ext cx="1620344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F9800"/>
                </a:solidFill>
                <a:latin typeface="Public Sans Bold"/>
              </a:rPr>
              <a:t>MONDIAAL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0106" y="5586721"/>
            <a:ext cx="1542466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FAB81F"/>
                </a:solidFill>
                <a:latin typeface="Public Sans Bold Bold"/>
              </a:rPr>
              <a:t>KWALITEIT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676" y="5586721"/>
            <a:ext cx="2140723" cy="3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848383"/>
                </a:solidFill>
                <a:latin typeface="Public Sans Bold Bold"/>
              </a:rPr>
              <a:t>STRUCTUUR</a:t>
            </a:r>
          </a:p>
        </p:txBody>
      </p:sp>
      <p:sp>
        <p:nvSpPr>
          <p:cNvPr id="23" name="TextBox 23"/>
          <p:cNvSpPr txBox="1"/>
          <p:nvPr/>
        </p:nvSpPr>
        <p:spPr>
          <a:xfrm rot="-1647692">
            <a:off x="4307576" y="7720438"/>
            <a:ext cx="2568101" cy="10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9A664D"/>
                </a:solidFill>
                <a:latin typeface="Public Sans"/>
              </a:rPr>
              <a:t>We zorgen voor mekaar: met, door en dankzij elkaar kunnen we groeien.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9A664D"/>
              </a:solidFill>
              <a:latin typeface="Publ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36759" y="4439924"/>
            <a:ext cx="1529215" cy="224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DD4F41"/>
                </a:solidFill>
                <a:latin typeface="Public Sans"/>
              </a:rPr>
              <a:t>We zijn een grote familie en versterken elkaar: leerlingen, leerkrachten, ouders en vrienden.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DD4F41"/>
              </a:solidFill>
              <a:latin typeface="Public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78347" y="915162"/>
            <a:ext cx="4427071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38B6FF"/>
                </a:solidFill>
                <a:latin typeface="Public Sans"/>
              </a:rPr>
              <a:t>We leven in een omgeving die stimuleert en voedt. We groeien in oplossingsgericht denken, zelfstandigheid, vaardigheden en kennis.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38B6FF"/>
              </a:solidFill>
              <a:latin typeface="Public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46724" y="4212020"/>
            <a:ext cx="2804987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F9800"/>
                </a:solidFill>
                <a:latin typeface="Public Sans"/>
              </a:rPr>
              <a:t>We gaan nieuwsgierig op ontdekking in de wereld. We verkennen kritisch en empathisch het leven.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F9800"/>
              </a:solidFill>
              <a:latin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08974" y="6049477"/>
            <a:ext cx="3084729" cy="125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1657">
                <a:solidFill>
                  <a:srgbClr val="FAB81F"/>
                </a:solidFill>
                <a:latin typeface="Public Sans"/>
              </a:rPr>
              <a:t>We ondersteunen, verzorgen en stimuleren onze hele persoon. We beleven, doen, leren, sporten en spelen.</a:t>
            </a:r>
          </a:p>
          <a:p>
            <a:pPr algn="ctr">
              <a:lnSpc>
                <a:spcPts val="1989"/>
              </a:lnSpc>
            </a:pPr>
            <a:endParaRPr lang="en-US" sz="1657">
              <a:solidFill>
                <a:srgbClr val="FAB81F"/>
              </a:solidFill>
              <a:latin typeface="Public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518" y="6049477"/>
            <a:ext cx="2735039" cy="180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715">
                <a:solidFill>
                  <a:srgbClr val="848383"/>
                </a:solidFill>
                <a:latin typeface="Public Sans"/>
              </a:rPr>
              <a:t>We hebben een duidelijk onderwijspakket en consequente leefregels. We maken doelen kenbaar en spreken ieders verantwoordelijkheid aan.</a:t>
            </a:r>
          </a:p>
          <a:p>
            <a:pPr algn="ctr">
              <a:lnSpc>
                <a:spcPts val="2059"/>
              </a:lnSpc>
            </a:pPr>
            <a:endParaRPr lang="en-US" sz="1715">
              <a:solidFill>
                <a:srgbClr val="848383"/>
              </a:solidFill>
              <a:latin typeface="Public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91363" y="9388311"/>
            <a:ext cx="6399778" cy="4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2"/>
              </a:lnSpc>
            </a:pPr>
            <a:r>
              <a:rPr lang="en-US" sz="2993">
                <a:solidFill>
                  <a:srgbClr val="DD4F41"/>
                </a:solidFill>
                <a:latin typeface="Public Sans Bold"/>
              </a:rPr>
              <a:t>Een Wissel op de toekomst...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93703" y="476926"/>
            <a:ext cx="2059007" cy="31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052">
                <a:solidFill>
                  <a:srgbClr val="38B6FF"/>
                </a:solidFill>
                <a:latin typeface="Public Sans Bold"/>
              </a:rPr>
              <a:t>LEER-KRACHT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1634</Words>
  <Application>Microsoft Office PowerPoint</Application>
  <PresentationFormat>Aangepast</PresentationFormat>
  <Paragraphs>188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Public Sans Bold Bold</vt:lpstr>
      <vt:lpstr>Public Sans</vt:lpstr>
      <vt:lpstr>Arial</vt:lpstr>
      <vt:lpstr>Calibri</vt:lpstr>
      <vt:lpstr>Open Sans Light</vt:lpstr>
      <vt:lpstr>Public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Bouwstenen</dc:title>
  <dc:creator>Directeur</dc:creator>
  <cp:lastModifiedBy>Guy De Kock</cp:lastModifiedBy>
  <cp:revision>2</cp:revision>
  <dcterms:created xsi:type="dcterms:W3CDTF">2006-08-16T00:00:00Z</dcterms:created>
  <dcterms:modified xsi:type="dcterms:W3CDTF">2023-06-22T08:43:43Z</dcterms:modified>
  <dc:identifier>DAFiOkWbZgI</dc:identifier>
</cp:coreProperties>
</file>